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85" r:id="rId3"/>
    <p:sldId id="295" r:id="rId4"/>
    <p:sldId id="296" r:id="rId5"/>
    <p:sldId id="297" r:id="rId6"/>
    <p:sldId id="299" r:id="rId7"/>
    <p:sldId id="300" r:id="rId8"/>
    <p:sldId id="301" r:id="rId9"/>
    <p:sldId id="302" r:id="rId10"/>
    <p:sldId id="298" r:id="rId11"/>
    <p:sldId id="313" r:id="rId12"/>
    <p:sldId id="262" r:id="rId13"/>
    <p:sldId id="306" r:id="rId14"/>
    <p:sldId id="308" r:id="rId15"/>
    <p:sldId id="303" r:id="rId16"/>
    <p:sldId id="309" r:id="rId17"/>
    <p:sldId id="310" r:id="rId18"/>
    <p:sldId id="311" r:id="rId19"/>
    <p:sldId id="314" r:id="rId20"/>
    <p:sldId id="312" r:id="rId2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4" autoAdjust="0"/>
    <p:restoredTop sz="84578" autoAdjust="0"/>
  </p:normalViewPr>
  <p:slideViewPr>
    <p:cSldViewPr>
      <p:cViewPr varScale="1">
        <p:scale>
          <a:sx n="74" d="100"/>
          <a:sy n="74" d="100"/>
        </p:scale>
        <p:origin x="-72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D4B570-D5C1-463A-9347-7343B6990ABD}" type="datetimeFigureOut">
              <a:rPr lang="de-DE" smtClean="0"/>
              <a:pPr/>
              <a:t>19.07.2012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31617-AE0F-4C12-B686-0263F2192D1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3761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mtClean="0"/>
              <a:t>Beispiel ergänzen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31617-AE0F-4C12-B686-0263F2192D1F}" type="slidenum">
              <a:rPr lang="de-DE" smtClean="0"/>
              <a:pPr/>
              <a:t>12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mtClean="0"/>
              <a:t>Beispiel ergänzen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31617-AE0F-4C12-B686-0263F2192D1F}" type="slidenum">
              <a:rPr lang="de-DE" smtClean="0"/>
              <a:pPr/>
              <a:t>13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mtClean="0"/>
              <a:t>Beispiel ergänzen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31617-AE0F-4C12-B686-0263F2192D1F}" type="slidenum">
              <a:rPr lang="de-DE" smtClean="0"/>
              <a:pPr/>
              <a:t>14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mtClean="0"/>
              <a:t>Beispiel ergänzen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31617-AE0F-4C12-B686-0263F2192D1F}" type="slidenum">
              <a:rPr lang="de-DE" smtClean="0"/>
              <a:pPr/>
              <a:t>15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mtClean="0"/>
              <a:t>Beispiel ergänzen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31617-AE0F-4C12-B686-0263F2192D1F}" type="slidenum">
              <a:rPr lang="de-DE" smtClean="0"/>
              <a:pPr/>
              <a:t>16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A6328-032A-4E6F-B543-5E827310F3CC}" type="datetimeFigureOut">
              <a:rPr lang="de-DE" smtClean="0"/>
              <a:pPr/>
              <a:t>19.07.2012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8CE-25FE-4271-9942-83DEDE29ACD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A6328-032A-4E6F-B543-5E827310F3CC}" type="datetimeFigureOut">
              <a:rPr lang="de-DE" smtClean="0"/>
              <a:pPr/>
              <a:t>19.07.2012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8CE-25FE-4271-9942-83DEDE29ACD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A6328-032A-4E6F-B543-5E827310F3CC}" type="datetimeFigureOut">
              <a:rPr lang="de-DE" smtClean="0"/>
              <a:pPr/>
              <a:t>19.07.2012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8CE-25FE-4271-9942-83DEDE29ACD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A6328-032A-4E6F-B543-5E827310F3CC}" type="datetimeFigureOut">
              <a:rPr lang="de-DE" smtClean="0"/>
              <a:pPr/>
              <a:t>19.07.2012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8CE-25FE-4271-9942-83DEDE29ACD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A6328-032A-4E6F-B543-5E827310F3CC}" type="datetimeFigureOut">
              <a:rPr lang="de-DE" smtClean="0"/>
              <a:pPr/>
              <a:t>19.07.2012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8CE-25FE-4271-9942-83DEDE29ACD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15261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A6328-032A-4E6F-B543-5E827310F3CC}" type="datetimeFigureOut">
              <a:rPr lang="de-DE" smtClean="0"/>
              <a:pPr/>
              <a:t>19.07.2012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8CE-25FE-4271-9942-83DEDE29ACD3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Inhaltsplatzhalter 2"/>
          <p:cNvSpPr>
            <a:spLocks noGrp="1"/>
          </p:cNvSpPr>
          <p:nvPr>
            <p:ph idx="13"/>
          </p:nvPr>
        </p:nvSpPr>
        <p:spPr>
          <a:xfrm>
            <a:off x="457200" y="4350577"/>
            <a:ext cx="8229600" cy="1115261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A6328-032A-4E6F-B543-5E827310F3CC}" type="datetimeFigureOut">
              <a:rPr lang="de-DE" smtClean="0"/>
              <a:pPr/>
              <a:t>19.07.2012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8CE-25FE-4271-9942-83DEDE29ACD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A6328-032A-4E6F-B543-5E827310F3CC}" type="datetimeFigureOut">
              <a:rPr lang="de-DE" smtClean="0"/>
              <a:pPr/>
              <a:t>19.07.2012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8CE-25FE-4271-9942-83DEDE29ACD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A6328-032A-4E6F-B543-5E827310F3CC}" type="datetimeFigureOut">
              <a:rPr lang="de-DE" smtClean="0"/>
              <a:pPr/>
              <a:t>19.07.2012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8CE-25FE-4271-9942-83DEDE29ACD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A6328-032A-4E6F-B543-5E827310F3CC}" type="datetimeFigureOut">
              <a:rPr lang="de-DE" smtClean="0"/>
              <a:pPr/>
              <a:t>19.07.2012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8CE-25FE-4271-9942-83DEDE29ACD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A6328-032A-4E6F-B543-5E827310F3CC}" type="datetimeFigureOut">
              <a:rPr lang="de-DE" smtClean="0"/>
              <a:pPr/>
              <a:t>19.07.2012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8CE-25FE-4271-9942-83DEDE29ACD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A6328-032A-4E6F-B543-5E827310F3CC}" type="datetimeFigureOut">
              <a:rPr lang="de-DE" smtClean="0"/>
              <a:pPr/>
              <a:t>19.07.2012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8CE-25FE-4271-9942-83DEDE29ACD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0" y="0"/>
            <a:ext cx="9144000" cy="141763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 smtClean="0"/>
              <a:t>Mastertitelformat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err="1" smtClean="0"/>
              <a:t>Mastertextformat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en-US" dirty="0" smtClean="0"/>
          </a:p>
          <a:p>
            <a:pPr lvl="1"/>
            <a:r>
              <a:rPr lang="en-US" dirty="0" err="1" smtClean="0"/>
              <a:t>Zweite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2"/>
            <a:r>
              <a:rPr lang="en-US" dirty="0" err="1" smtClean="0"/>
              <a:t>Dritte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3"/>
            <a:r>
              <a:rPr lang="en-US" dirty="0" err="1" smtClean="0"/>
              <a:t>Vierte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4"/>
            <a:r>
              <a:rPr lang="en-US" dirty="0" err="1" smtClean="0"/>
              <a:t>Fünfte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4"/>
            <a:endParaRPr lang="en-US" dirty="0" smtClean="0"/>
          </a:p>
          <a:p>
            <a:pPr lvl="0"/>
            <a:endParaRPr lang="de-DE" dirty="0" smtClean="0"/>
          </a:p>
          <a:p>
            <a:pPr lvl="0"/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A6328-032A-4E6F-B543-5E827310F3CC}" type="datetimeFigureOut">
              <a:rPr lang="de-DE" smtClean="0"/>
              <a:pPr/>
              <a:t>19.07.2012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A98CE-25FE-4271-9942-83DEDE29ACD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 cap="none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4392488"/>
          </a:xfrm>
        </p:spPr>
        <p:txBody>
          <a:bodyPr>
            <a:normAutofit fontScale="90000"/>
          </a:bodyPr>
          <a:lstStyle/>
          <a:p>
            <a:pPr algn="ctr"/>
            <a:r>
              <a:rPr lang="de-DE" sz="3600" smtClean="0">
                <a:solidFill>
                  <a:schemeClr val="tx1"/>
                </a:solidFill>
              </a:rPr>
              <a:t>Javacrashkurs Semesterferien FSS 2012</a:t>
            </a:r>
            <a:r>
              <a:rPr lang="de-DE" smtClean="0">
                <a:solidFill>
                  <a:schemeClr val="tx1"/>
                </a:solidFill>
              </a:rPr>
              <a:t/>
            </a:r>
            <a:br>
              <a:rPr lang="de-DE" smtClean="0">
                <a:solidFill>
                  <a:schemeClr val="tx1"/>
                </a:solidFill>
              </a:rPr>
            </a:br>
            <a:r>
              <a:rPr lang="de-DE" b="1" smtClean="0">
                <a:solidFill>
                  <a:srgbClr val="C00000"/>
                </a:solidFill>
                <a:latin typeface="Algerian" pitchFamily="82" charset="0"/>
              </a:rPr>
              <a:t>10000 Zeilen Java in 4 Tagen</a:t>
            </a:r>
            <a:r>
              <a:rPr lang="de-DE" smtClean="0">
                <a:solidFill>
                  <a:srgbClr val="00B050"/>
                </a:solidFill>
              </a:rPr>
              <a:t/>
            </a:r>
            <a:br>
              <a:rPr lang="de-DE" smtClean="0">
                <a:solidFill>
                  <a:srgbClr val="00B050"/>
                </a:solidFill>
              </a:rPr>
            </a:br>
            <a:r>
              <a:rPr lang="de-DE" dirty="0" smtClean="0">
                <a:solidFill>
                  <a:schemeClr val="tx1"/>
                </a:solidFill>
              </a:rPr>
              <a:t/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sz="4000" dirty="0" smtClean="0">
                <a:solidFill>
                  <a:schemeClr val="tx1"/>
                </a:solidFill>
              </a:rPr>
              <a:t> </a:t>
            </a:r>
            <a:r>
              <a:rPr lang="de-DE" sz="4000" smtClean="0">
                <a:solidFill>
                  <a:schemeClr val="tx1"/>
                </a:solidFill>
              </a:rPr>
              <a:t>Lehrstuhl Stuckenschmidt</a:t>
            </a:r>
            <a:br>
              <a:rPr lang="de-DE" sz="4000" smtClean="0">
                <a:solidFill>
                  <a:schemeClr val="tx1"/>
                </a:solidFill>
              </a:rPr>
            </a:br>
            <a:r>
              <a:rPr lang="de-DE" sz="4000" smtClean="0">
                <a:solidFill>
                  <a:schemeClr val="tx1"/>
                </a:solidFill>
              </a:rPr>
              <a:t/>
            </a:r>
            <a:br>
              <a:rPr lang="de-DE" sz="4000" smtClean="0">
                <a:solidFill>
                  <a:schemeClr val="tx1"/>
                </a:solidFill>
              </a:rPr>
            </a:br>
            <a:r>
              <a:rPr lang="de-DE" sz="4000" smtClean="0">
                <a:solidFill>
                  <a:schemeClr val="tx1"/>
                </a:solidFill>
              </a:rPr>
              <a:t/>
            </a:r>
            <a:br>
              <a:rPr lang="de-DE" sz="4000" smtClean="0">
                <a:solidFill>
                  <a:schemeClr val="tx1"/>
                </a:solidFill>
              </a:rPr>
            </a:br>
            <a:endParaRPr lang="de-DE" sz="4000" dirty="0">
              <a:solidFill>
                <a:schemeClr val="tx1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15616" y="4941168"/>
            <a:ext cx="7272808" cy="1584176"/>
          </a:xfrm>
        </p:spPr>
        <p:txBody>
          <a:bodyPr>
            <a:normAutofit/>
          </a:bodyPr>
          <a:lstStyle/>
          <a:p>
            <a:endParaRPr lang="de-DE" dirty="0" smtClean="0"/>
          </a:p>
          <a:p>
            <a:r>
              <a:rPr lang="de-DE" smtClean="0"/>
              <a:t>Einführung und Überblick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512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Bearbeitung der Aufgaben </a:t>
            </a:r>
            <a:r>
              <a:rPr lang="de-DE" smtClean="0"/>
              <a:t>IV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90864" cy="4525963"/>
          </a:xfrm>
        </p:spPr>
        <p:txBody>
          <a:bodyPr>
            <a:normAutofit/>
          </a:bodyPr>
          <a:lstStyle/>
          <a:p>
            <a:r>
              <a:rPr lang="de-DE" smtClean="0"/>
              <a:t>Königsaufgabe oder eine andere schwere Aufgabe korrekt gelöst?</a:t>
            </a:r>
          </a:p>
          <a:p>
            <a:pPr lvl="1"/>
            <a:r>
              <a:rPr lang="de-DE" smtClean="0"/>
              <a:t>Wird mit Piraten Aufkleber belohnt</a:t>
            </a:r>
          </a:p>
          <a:p>
            <a:pPr lvl="1"/>
            <a:r>
              <a:rPr lang="de-DE" smtClean="0"/>
              <a:t>Gibt’s beim Betreuer </a:t>
            </a:r>
            <a:r>
              <a:rPr lang="de-DE"/>
              <a:t>am </a:t>
            </a:r>
            <a:r>
              <a:rPr lang="de-DE" smtClean="0"/>
              <a:t>Ende</a:t>
            </a:r>
          </a:p>
          <a:p>
            <a:endParaRPr lang="de-DE" smtClean="0"/>
          </a:p>
          <a:p>
            <a:endParaRPr lang="de-DE" smtClean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593058"/>
            <a:ext cx="3695700" cy="3500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58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Bearbeitung der Aufgaben </a:t>
            </a:r>
            <a:r>
              <a:rPr lang="de-DE" smtClean="0"/>
              <a:t>V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525963"/>
          </a:xfrm>
        </p:spPr>
        <p:txBody>
          <a:bodyPr>
            <a:normAutofit/>
          </a:bodyPr>
          <a:lstStyle/>
          <a:p>
            <a:r>
              <a:rPr lang="de-DE" smtClean="0"/>
              <a:t>Ach, ich mach das alles lieber daheim … da kann ich zwischendrin ein bisschen Staubsaugen oder Fernsehen</a:t>
            </a:r>
          </a:p>
          <a:p>
            <a:endParaRPr lang="de-DE"/>
          </a:p>
          <a:p>
            <a:pPr marL="0" indent="0">
              <a:buNone/>
            </a:pPr>
            <a:endParaRPr lang="de-DE"/>
          </a:p>
          <a:p>
            <a:endParaRPr lang="de-DE" smtClean="0"/>
          </a:p>
          <a:p>
            <a:endParaRPr lang="de-DE" smtClean="0"/>
          </a:p>
          <a:p>
            <a:r>
              <a:rPr lang="de-DE" smtClean="0"/>
              <a:t>Ja klar!</a:t>
            </a:r>
          </a:p>
          <a:p>
            <a:endParaRPr lang="de-DE" smtClean="0"/>
          </a:p>
          <a:p>
            <a:endParaRPr lang="de-DE" smtClean="0"/>
          </a:p>
          <a:p>
            <a:endParaRPr lang="de-DE" smtClean="0"/>
          </a:p>
        </p:txBody>
      </p:sp>
      <p:sp>
        <p:nvSpPr>
          <p:cNvPr id="4" name="Pfeil nach links 3"/>
          <p:cNvSpPr/>
          <p:nvPr/>
        </p:nvSpPr>
        <p:spPr>
          <a:xfrm rot="19940725">
            <a:off x="2400569" y="4524900"/>
            <a:ext cx="2592288" cy="900100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/>
              <a:t>Ironie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80303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Tag 1 - Inhalt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smtClean="0"/>
              <a:t>Schleifen und Verzweigungen</a:t>
            </a:r>
          </a:p>
          <a:p>
            <a:r>
              <a:rPr lang="de-DE"/>
              <a:t>Primitive Datentypen</a:t>
            </a:r>
          </a:p>
          <a:p>
            <a:r>
              <a:rPr lang="de-DE" smtClean="0"/>
              <a:t>Deklaration und Initialisierung von Variablen</a:t>
            </a:r>
          </a:p>
          <a:p>
            <a:r>
              <a:rPr lang="de-DE" smtClean="0"/>
              <a:t>Rechenoperationen</a:t>
            </a:r>
          </a:p>
          <a:p>
            <a:r>
              <a:rPr lang="de-DE" smtClean="0"/>
              <a:t>Keine Arrays, keine Methoden, keine Objekte, alles in der main-Methode</a:t>
            </a:r>
          </a:p>
          <a:p>
            <a:endParaRPr lang="de-DE"/>
          </a:p>
          <a:p>
            <a:r>
              <a:rPr lang="de-DE" smtClean="0"/>
              <a:t>Ziemlich wenig, oder? Du wirst sehen, dass die Aufgaben gegen Ende des Blatts nicht einfach zu lösen sind.</a:t>
            </a:r>
          </a:p>
          <a:p>
            <a:endParaRPr lang="de-DE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1116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Tag 2 - Inhalt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mtClean="0"/>
              <a:t>Arrays</a:t>
            </a:r>
          </a:p>
          <a:p>
            <a:r>
              <a:rPr lang="de-DE" smtClean="0"/>
              <a:t>Methoden</a:t>
            </a:r>
          </a:p>
          <a:p>
            <a:pPr lvl="1"/>
            <a:r>
              <a:rPr lang="de-DE" smtClean="0"/>
              <a:t>Kein Spaghetti Code mehr wie bei Tag 1</a:t>
            </a:r>
          </a:p>
          <a:p>
            <a:pPr lvl="1"/>
            <a:r>
              <a:rPr lang="de-DE" smtClean="0"/>
              <a:t>Oft Testmethoden gegeben, ähnlich wie in der Programmierklausur</a:t>
            </a:r>
          </a:p>
          <a:p>
            <a:pPr lvl="1"/>
            <a:r>
              <a:rPr lang="de-DE" smtClean="0"/>
              <a:t>Unklusive Rekursion</a:t>
            </a:r>
            <a:endParaRPr lang="de-DE" smtClean="0"/>
          </a:p>
          <a:p>
            <a:endParaRPr lang="de-DE"/>
          </a:p>
          <a:p>
            <a:r>
              <a:rPr lang="de-DE" smtClean="0"/>
              <a:t>Nicht viel mehr? Aber kannst du damit</a:t>
            </a:r>
            <a:br>
              <a:rPr lang="de-DE" smtClean="0"/>
            </a:br>
            <a:r>
              <a:rPr lang="de-DE" smtClean="0"/>
              <a:t>das 8-Damen Problem lösen?</a:t>
            </a:r>
          </a:p>
          <a:p>
            <a:endParaRPr lang="de-DE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928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Tag 2 - Beispielaufgabe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700808"/>
            <a:ext cx="4752528" cy="4752528"/>
          </a:xfrm>
        </p:spPr>
      </p:pic>
    </p:spTree>
    <p:extLst>
      <p:ext uri="{BB962C8B-B14F-4D97-AF65-F5344CB8AC3E}">
        <p14:creationId xmlns:p14="http://schemas.microsoft.com/office/powerpoint/2010/main" val="123453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Tag 3 - Inhalt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mtClean="0"/>
              <a:t>Objektorientierung</a:t>
            </a:r>
          </a:p>
          <a:p>
            <a:pPr lvl="1"/>
            <a:r>
              <a:rPr lang="de-DE" smtClean="0"/>
              <a:t>Erzeugen und Verwenden von Objekten</a:t>
            </a:r>
          </a:p>
          <a:p>
            <a:pPr lvl="1"/>
            <a:r>
              <a:rPr lang="de-DE" smtClean="0"/>
              <a:t>Objektmethoden/variablen vs. Klassenmethoden/variablen</a:t>
            </a:r>
          </a:p>
          <a:p>
            <a:pPr lvl="1"/>
            <a:r>
              <a:rPr lang="de-DE" smtClean="0"/>
              <a:t>Vererbung</a:t>
            </a:r>
          </a:p>
          <a:p>
            <a:pPr lvl="1"/>
            <a:r>
              <a:rPr lang="de-DE" smtClean="0"/>
              <a:t>…</a:t>
            </a:r>
          </a:p>
          <a:p>
            <a:pPr lvl="1"/>
            <a:endParaRPr lang="de-DE"/>
          </a:p>
          <a:p>
            <a:pPr marL="0" indent="0">
              <a:buNone/>
            </a:pPr>
            <a:endParaRPr lang="de-DE" smtClean="0"/>
          </a:p>
          <a:p>
            <a:endParaRPr lang="de-DE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928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Tag 4 - Inhalt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mtClean="0"/>
              <a:t>Ausgewählte Datenstrukturen</a:t>
            </a:r>
          </a:p>
          <a:p>
            <a:pPr lvl="1"/>
            <a:r>
              <a:rPr lang="de-DE" smtClean="0"/>
              <a:t>ArrayList</a:t>
            </a:r>
          </a:p>
          <a:p>
            <a:pPr lvl="1"/>
            <a:r>
              <a:rPr lang="de-DE" smtClean="0"/>
              <a:t>HashMap</a:t>
            </a:r>
          </a:p>
          <a:p>
            <a:pPr lvl="1"/>
            <a:r>
              <a:rPr lang="de-DE" smtClean="0"/>
              <a:t>HashSet</a:t>
            </a:r>
          </a:p>
          <a:p>
            <a:pPr lvl="1"/>
            <a:r>
              <a:rPr lang="de-DE" smtClean="0"/>
              <a:t>PriorityQueue</a:t>
            </a:r>
          </a:p>
          <a:p>
            <a:endParaRPr lang="de-DE" smtClean="0"/>
          </a:p>
          <a:p>
            <a:r>
              <a:rPr lang="de-DE" smtClean="0"/>
              <a:t>Beispielaufgaben, an denen man sehen kann wann/wie man diese Datenstrukturen einsetzt</a:t>
            </a:r>
          </a:p>
          <a:p>
            <a:endParaRPr lang="de-DE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4820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Lernziel insgesamt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r>
              <a:rPr lang="de-DE" smtClean="0"/>
              <a:t>Programmieren einfacher Algorithmen</a:t>
            </a:r>
          </a:p>
          <a:p>
            <a:r>
              <a:rPr lang="de-DE" smtClean="0"/>
              <a:t>Erkennen typischer Muster</a:t>
            </a:r>
          </a:p>
          <a:p>
            <a:r>
              <a:rPr lang="de-DE" smtClean="0"/>
              <a:t>Wichtige Datenstrukturen kennen/verwenden</a:t>
            </a:r>
          </a:p>
          <a:p>
            <a:r>
              <a:rPr lang="de-DE" smtClean="0"/>
              <a:t>Sicherheit im Umgang mit Fehlern/Eclipse</a:t>
            </a:r>
            <a:endParaRPr lang="de-DE"/>
          </a:p>
          <a:p>
            <a:r>
              <a:rPr lang="de-DE" smtClean="0"/>
              <a:t>Weitere Anmerkungen</a:t>
            </a:r>
          </a:p>
          <a:p>
            <a:pPr lvl="1"/>
            <a:r>
              <a:rPr lang="de-DE" smtClean="0"/>
              <a:t>Objektorientiertes Programmieren?</a:t>
            </a:r>
          </a:p>
          <a:p>
            <a:pPr lvl="1"/>
            <a:r>
              <a:rPr lang="de-DE" smtClean="0"/>
              <a:t>Keine GUIS?</a:t>
            </a:r>
          </a:p>
          <a:p>
            <a:pPr lvl="1"/>
            <a:r>
              <a:rPr lang="de-DE" smtClean="0"/>
              <a:t>Vorbereitung auf PI2 Test?</a:t>
            </a:r>
            <a:br>
              <a:rPr lang="de-DE" smtClean="0"/>
            </a:br>
            <a:endParaRPr lang="de-DE" smtClean="0"/>
          </a:p>
          <a:p>
            <a:r>
              <a:rPr lang="de-DE" b="1" smtClean="0">
                <a:solidFill>
                  <a:srgbClr val="C00000"/>
                </a:solidFill>
              </a:rPr>
              <a:t>Selbstwirksamkeit = Vertrauen es lernen zu können und es letztlich zu beherschen</a:t>
            </a:r>
          </a:p>
        </p:txBody>
      </p:sp>
    </p:spTree>
    <p:extLst>
      <p:ext uri="{BB962C8B-B14F-4D97-AF65-F5344CB8AC3E}">
        <p14:creationId xmlns:p14="http://schemas.microsoft.com/office/powerpoint/2010/main" val="327100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mtClean="0"/>
              <a:t>Weg zum Erfolg</a:t>
            </a:r>
            <a:br>
              <a:rPr lang="de-DE" smtClean="0"/>
            </a:br>
            <a:r>
              <a:rPr lang="de-DE" sz="2200" smtClean="0"/>
              <a:t>(nochmal Moralpredigt)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85000" lnSpcReduction="20000"/>
          </a:bodyPr>
          <a:lstStyle/>
          <a:p>
            <a:r>
              <a:rPr lang="de-DE" smtClean="0"/>
              <a:t>Lernziele können nur erreicht werden, wenn man aktiv versucht  jede Aufgabe zu lösen</a:t>
            </a:r>
          </a:p>
          <a:p>
            <a:pPr lvl="1"/>
            <a:r>
              <a:rPr lang="de-DE" smtClean="0"/>
              <a:t>Scheitern vor allem verursacht durch mangelnde Anstrengung</a:t>
            </a:r>
          </a:p>
          <a:p>
            <a:pPr lvl="1"/>
            <a:r>
              <a:rPr lang="de-DE" smtClean="0"/>
              <a:t>Erfolg = Produkt der eigenen Anstrengung und der eigenen Fähigkeiten</a:t>
            </a:r>
          </a:p>
          <a:p>
            <a:pPr lvl="1"/>
            <a:r>
              <a:rPr lang="de-DE" smtClean="0"/>
              <a:t>Erfolg immer relativ zu der eigenen Ausgangslage sehen</a:t>
            </a:r>
          </a:p>
          <a:p>
            <a:endParaRPr lang="de-DE" smtClean="0"/>
          </a:p>
          <a:p>
            <a:r>
              <a:rPr lang="de-DE" smtClean="0"/>
              <a:t>Was nicht weiter hilft</a:t>
            </a:r>
          </a:p>
          <a:p>
            <a:pPr lvl="1"/>
            <a:r>
              <a:rPr lang="de-DE" smtClean="0"/>
              <a:t>"Ich versteh den Mist nicht …?"</a:t>
            </a:r>
          </a:p>
          <a:p>
            <a:pPr lvl="1"/>
            <a:r>
              <a:rPr lang="de-DE" smtClean="0"/>
              <a:t>"Die Aufgabe ist blöd, was soll man genau machen?"</a:t>
            </a:r>
          </a:p>
          <a:p>
            <a:pPr lvl="1"/>
            <a:r>
              <a:rPr lang="de-DE" smtClean="0"/>
              <a:t>"Das schaff ich nie, ich bin eben nicht so gut!"</a:t>
            </a:r>
          </a:p>
          <a:p>
            <a:pPr lvl="1"/>
            <a:r>
              <a:rPr lang="de-DE" smtClean="0"/>
              <a:t>"Ich studiere </a:t>
            </a:r>
            <a:r>
              <a:rPr lang="de-DE" b="1" smtClean="0"/>
              <a:t>Wirtschafts</a:t>
            </a:r>
            <a:r>
              <a:rPr lang="de-DE" smtClean="0"/>
              <a:t>informatik und nicht Programmieren!</a:t>
            </a:r>
          </a:p>
        </p:txBody>
      </p:sp>
    </p:spTree>
    <p:extLst>
      <p:ext uri="{BB962C8B-B14F-4D97-AF65-F5344CB8AC3E}">
        <p14:creationId xmlns:p14="http://schemas.microsoft.com/office/powerpoint/2010/main" val="380957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mtClean="0"/>
              <a:t>Jeder Tag = eine neue Herausforderung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smtClean="0"/>
              <a:t>10:00 bis ca. 12:00: Grundlagen für (nahezu) alles was nachmittags benötigt wird</a:t>
            </a:r>
          </a:p>
          <a:p>
            <a:pPr lvl="1"/>
            <a:r>
              <a:rPr lang="de-DE" smtClean="0"/>
              <a:t>Folien, hier und da Code Beispiele</a:t>
            </a:r>
          </a:p>
          <a:p>
            <a:pPr lvl="1"/>
            <a:r>
              <a:rPr lang="de-DE" smtClean="0"/>
              <a:t>Nachmittags verfügbar zum Nachschauen</a:t>
            </a:r>
          </a:p>
          <a:p>
            <a:r>
              <a:rPr lang="de-DE" smtClean="0"/>
              <a:t>Ab ca. 13:00 Uhr Betreutes Üben</a:t>
            </a:r>
          </a:p>
          <a:p>
            <a:pPr lvl="1"/>
            <a:r>
              <a:rPr lang="de-DE" smtClean="0"/>
              <a:t>Ausreichend Aufgaben vorbereitet</a:t>
            </a:r>
          </a:p>
          <a:p>
            <a:pPr lvl="1"/>
            <a:r>
              <a:rPr lang="de-DE" smtClean="0"/>
              <a:t>Aufgabenzettel abholen und los geht’s</a:t>
            </a:r>
          </a:p>
          <a:p>
            <a:pPr lvl="1"/>
            <a:r>
              <a:rPr lang="de-DE" smtClean="0"/>
              <a:t>Am Ende einem Betreuer mitteilen, wie weit gekommen</a:t>
            </a:r>
          </a:p>
          <a:p>
            <a:pPr lvl="1"/>
            <a:endParaRPr lang="de-DE"/>
          </a:p>
          <a:p>
            <a:r>
              <a:rPr lang="de-DE" smtClean="0"/>
              <a:t>Gesamter Lehrgang + Aufgabenzettel erst am Freitag verfügbar + Lösungen (vielleicht)</a:t>
            </a:r>
          </a:p>
          <a:p>
            <a:endParaRPr lang="de-DE" smtClean="0"/>
          </a:p>
          <a:p>
            <a:endParaRPr lang="de-DE"/>
          </a:p>
          <a:p>
            <a:endParaRPr lang="de-DE" smtClean="0"/>
          </a:p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1613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Hintergrund &amp; Motivation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PI-2 Programmiertests FSS 2012</a:t>
            </a:r>
          </a:p>
          <a:p>
            <a:pPr lvl="1"/>
            <a:r>
              <a:rPr lang="de-DE" smtClean="0"/>
              <a:t>Keine guten Ergebnisse, … einige Kollegen drücken es etwas negativer aus</a:t>
            </a:r>
          </a:p>
          <a:p>
            <a:pPr lvl="1"/>
            <a:r>
              <a:rPr lang="de-DE" smtClean="0"/>
              <a:t>Vorbereitung auf 2ten Versuch</a:t>
            </a:r>
          </a:p>
          <a:p>
            <a:pPr marL="457200" lvl="1" indent="0">
              <a:buNone/>
            </a:pPr>
            <a:endParaRPr lang="de-DE" smtClean="0"/>
          </a:p>
          <a:p>
            <a:endParaRPr lang="de-DE" dirty="0" smtClean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789040"/>
            <a:ext cx="6264696" cy="28150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smtClean="0"/>
          </a:p>
          <a:p>
            <a:endParaRPr lang="de-DE"/>
          </a:p>
          <a:p>
            <a:pPr marL="0" indent="0" algn="ctr">
              <a:buNone/>
            </a:pPr>
            <a:r>
              <a:rPr lang="de-DE" b="1" smtClean="0"/>
              <a:t>Viel Spass und viel Erfolg</a:t>
            </a:r>
          </a:p>
          <a:p>
            <a:pPr marL="0" indent="0" algn="ctr">
              <a:buNone/>
            </a:pPr>
            <a:r>
              <a:rPr lang="de-DE" b="1" smtClean="0"/>
              <a:t>in den nächsten vier Tagen!</a:t>
            </a:r>
          </a:p>
          <a:p>
            <a:pPr marL="0" indent="0" algn="ctr">
              <a:buNone/>
            </a:pPr>
            <a:endParaRPr lang="de-DE" b="1"/>
          </a:p>
          <a:p>
            <a:pPr marL="0" indent="0" algn="ctr">
              <a:buNone/>
            </a:pPr>
            <a:r>
              <a:rPr lang="de-DE" sz="1600" smtClean="0"/>
              <a:t>(das mit den 10000 Zeilen ist vermutlich nicht ganz richtig,</a:t>
            </a:r>
            <a:br>
              <a:rPr lang="de-DE" sz="1600" smtClean="0"/>
            </a:br>
            <a:r>
              <a:rPr lang="de-DE" sz="1600" smtClean="0"/>
              <a:t>es werden wohl zwischen </a:t>
            </a:r>
            <a:r>
              <a:rPr lang="de-DE" sz="1600"/>
              <a:t>5</a:t>
            </a:r>
            <a:r>
              <a:rPr lang="de-DE" sz="1600" smtClean="0"/>
              <a:t>00 </a:t>
            </a:r>
            <a:r>
              <a:rPr lang="de-DE" sz="1600" smtClean="0"/>
              <a:t>und </a:t>
            </a:r>
            <a:r>
              <a:rPr lang="de-DE" sz="1600"/>
              <a:t>3</a:t>
            </a:r>
            <a:r>
              <a:rPr lang="de-DE" sz="1600" smtClean="0"/>
              <a:t>000 </a:t>
            </a:r>
            <a:r>
              <a:rPr lang="de-DE" sz="1600" smtClean="0"/>
              <a:t>werden)</a:t>
            </a:r>
          </a:p>
          <a:p>
            <a:pPr marL="0" indent="0" algn="ctr">
              <a:buNone/>
            </a:pPr>
            <a:endParaRPr lang="de-DE"/>
          </a:p>
          <a:p>
            <a:pPr mar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5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Hintergrund &amp; Motivation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069160"/>
          </a:xfrm>
        </p:spPr>
        <p:txBody>
          <a:bodyPr>
            <a:normAutofit fontScale="85000" lnSpcReduction="20000"/>
          </a:bodyPr>
          <a:lstStyle/>
          <a:p>
            <a:r>
              <a:rPr lang="de-DE" smtClean="0"/>
              <a:t>Andere Fächer in denen Programmierkenntnisse notwendig sind</a:t>
            </a:r>
          </a:p>
          <a:p>
            <a:pPr lvl="1"/>
            <a:r>
              <a:rPr lang="en-US" smtClean="0"/>
              <a:t>Atkinson/Janjic: Softwaretechnik </a:t>
            </a:r>
            <a:r>
              <a:rPr lang="en-US"/>
              <a:t>+ </a:t>
            </a:r>
            <a:r>
              <a:rPr lang="en-US" smtClean="0"/>
              <a:t>Praktikum</a:t>
            </a:r>
          </a:p>
          <a:p>
            <a:pPr lvl="1"/>
            <a:r>
              <a:rPr lang="de-DE" smtClean="0"/>
              <a:t>Stuckenschmidt/Meilicke: Künstliche Intelligenz </a:t>
            </a:r>
            <a:r>
              <a:rPr lang="de-DE" smtClean="0"/>
              <a:t>I</a:t>
            </a:r>
          </a:p>
          <a:p>
            <a:pPr lvl="1"/>
            <a:r>
              <a:rPr lang="de-DE" smtClean="0"/>
              <a:t>Auslandstudium und diverse Wahlfächer</a:t>
            </a:r>
            <a:endParaRPr lang="de-DE" smtClean="0"/>
          </a:p>
          <a:p>
            <a:endParaRPr lang="de-DE" smtClean="0"/>
          </a:p>
          <a:p>
            <a:r>
              <a:rPr lang="de-DE" smtClean="0"/>
              <a:t>Bachelorarbeit </a:t>
            </a:r>
            <a:r>
              <a:rPr lang="de-DE" smtClean="0"/>
              <a:t>(+ evtl. Seminararbeit) ohne </a:t>
            </a:r>
            <a:r>
              <a:rPr lang="de-DE" smtClean="0"/>
              <a:t>Programmieren?</a:t>
            </a:r>
          </a:p>
          <a:p>
            <a:pPr lvl="1"/>
            <a:r>
              <a:rPr lang="de-DE" smtClean="0"/>
              <a:t>Betreuer: "Na dann muss es aber theoretisch schon anspruchsvoll sein, wenn man das überhaupt bei uns machen kann</a:t>
            </a:r>
            <a:r>
              <a:rPr lang="de-DE" smtClean="0"/>
              <a:t>"</a:t>
            </a:r>
          </a:p>
          <a:p>
            <a:pPr lvl="1"/>
            <a:endParaRPr lang="de-DE"/>
          </a:p>
          <a:p>
            <a:r>
              <a:rPr lang="de-DE" smtClean="0"/>
              <a:t>Praktikum</a:t>
            </a:r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84516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Hintergrund &amp; Motivation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fontScale="92500" lnSpcReduction="20000"/>
          </a:bodyPr>
          <a:lstStyle/>
          <a:p>
            <a:r>
              <a:rPr lang="de-DE" smtClean="0"/>
              <a:t>Und </a:t>
            </a:r>
            <a:r>
              <a:rPr lang="de-DE" smtClean="0"/>
              <a:t>was kommt nach dem Studium?</a:t>
            </a:r>
          </a:p>
          <a:p>
            <a:endParaRPr lang="de-DE"/>
          </a:p>
          <a:p>
            <a:r>
              <a:rPr lang="de-DE" smtClean="0"/>
              <a:t>Jobs bei denen man nicht programmieren muss?</a:t>
            </a:r>
          </a:p>
          <a:p>
            <a:pPr lvl="1"/>
            <a:r>
              <a:rPr lang="de-DE" smtClean="0"/>
              <a:t>Was möchte ich später mal machen?</a:t>
            </a:r>
          </a:p>
          <a:p>
            <a:pPr lvl="1"/>
            <a:r>
              <a:rPr lang="de-DE" smtClean="0"/>
              <a:t>Welchen Status möchte ich dort haben wo ich arbeite?</a:t>
            </a:r>
          </a:p>
          <a:p>
            <a:pPr marL="0" indent="0">
              <a:buNone/>
            </a:pPr>
            <a:endParaRPr lang="de-DE" smtClean="0"/>
          </a:p>
          <a:p>
            <a:r>
              <a:rPr lang="de-DE"/>
              <a:t>K</a:t>
            </a:r>
            <a:r>
              <a:rPr lang="de-DE" smtClean="0"/>
              <a:t>leine Programmieraufgaben sind nicht selten Teil eines Bewerbungsverfahrens</a:t>
            </a:r>
          </a:p>
          <a:p>
            <a:pPr lvl="1"/>
            <a:r>
              <a:rPr lang="de-DE" smtClean="0"/>
              <a:t>Blatt 1: Fizz-Buzz Aufgabe (5-15 Minuten)</a:t>
            </a:r>
          </a:p>
          <a:p>
            <a:pPr lvl="1"/>
            <a:r>
              <a:rPr lang="de-DE" smtClean="0"/>
              <a:t>Blatt 1: Rabe Aufgabe (20-60 Minuten)</a:t>
            </a:r>
          </a:p>
          <a:p>
            <a:endParaRPr lang="de-DE" smtClean="0"/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28443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Moralpredigt …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72815"/>
            <a:ext cx="8003232" cy="3024337"/>
          </a:xfrm>
        </p:spPr>
        <p:txBody>
          <a:bodyPr>
            <a:normAutofit fontScale="92500" lnSpcReduction="20000"/>
          </a:bodyPr>
          <a:lstStyle/>
          <a:p>
            <a:r>
              <a:rPr lang="de-DE" smtClean="0"/>
              <a:t>… ist hier zuende </a:t>
            </a:r>
            <a:endParaRPr lang="de-DE"/>
          </a:p>
          <a:p>
            <a:endParaRPr lang="de-DE" smtClean="0"/>
          </a:p>
          <a:p>
            <a:r>
              <a:rPr lang="de-DE" smtClean="0"/>
              <a:t>Wir wollen euch helfen </a:t>
            </a:r>
            <a:r>
              <a:rPr lang="de-DE" b="1" smtClean="0">
                <a:solidFill>
                  <a:srgbClr val="00B050"/>
                </a:solidFill>
              </a:rPr>
              <a:t>besser/scheller/sicherer</a:t>
            </a:r>
            <a:r>
              <a:rPr lang="de-DE" smtClean="0">
                <a:solidFill>
                  <a:srgbClr val="00B050"/>
                </a:solidFill>
              </a:rPr>
              <a:t> </a:t>
            </a:r>
            <a:r>
              <a:rPr lang="de-DE" smtClean="0"/>
              <a:t>in Java </a:t>
            </a:r>
            <a:r>
              <a:rPr lang="de-DE" b="1" smtClean="0">
                <a:solidFill>
                  <a:srgbClr val="00B050"/>
                </a:solidFill>
              </a:rPr>
              <a:t>programmieren</a:t>
            </a:r>
            <a:r>
              <a:rPr lang="de-DE" smtClean="0"/>
              <a:t> zu können!</a:t>
            </a:r>
          </a:p>
          <a:p>
            <a:endParaRPr lang="de-DE"/>
          </a:p>
          <a:p>
            <a:r>
              <a:rPr lang="de-DE" smtClean="0"/>
              <a:t>Wir wollen euch zeigen, wie und dass ihr </a:t>
            </a:r>
            <a:r>
              <a:rPr lang="de-DE" b="1" smtClean="0">
                <a:solidFill>
                  <a:srgbClr val="00B050"/>
                </a:solidFill>
              </a:rPr>
              <a:t>selbstständig üben</a:t>
            </a:r>
            <a:r>
              <a:rPr lang="de-DE" smtClean="0"/>
              <a:t> könnt/müsst!</a:t>
            </a:r>
          </a:p>
          <a:p>
            <a:endParaRPr lang="de-DE" smtClean="0"/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09059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mtClean="0"/>
              <a:t>Jeder Tag = eine neue Herausforderung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smtClean="0"/>
              <a:t>10:00 bis ca. 12:00: Grundlagen für (nahezu) alles was nachmittags benötigt wird</a:t>
            </a:r>
          </a:p>
          <a:p>
            <a:pPr lvl="1"/>
            <a:r>
              <a:rPr lang="de-DE" smtClean="0"/>
              <a:t>Folien, hier und da Code Beispiele</a:t>
            </a:r>
          </a:p>
          <a:p>
            <a:pPr lvl="1"/>
            <a:r>
              <a:rPr lang="de-DE" smtClean="0"/>
              <a:t>Nachmittags verfügbar zum Nachschauen</a:t>
            </a:r>
          </a:p>
          <a:p>
            <a:r>
              <a:rPr lang="de-DE" smtClean="0"/>
              <a:t>Ab ca 13:00 Uhr Betreutes Üben</a:t>
            </a:r>
          </a:p>
          <a:p>
            <a:pPr lvl="1"/>
            <a:r>
              <a:rPr lang="de-DE" smtClean="0"/>
              <a:t>Ausreichend Aufgaben vorbereitet</a:t>
            </a:r>
          </a:p>
          <a:p>
            <a:pPr lvl="1"/>
            <a:r>
              <a:rPr lang="de-DE" smtClean="0"/>
              <a:t>Aufgabenzettel abholen und los geht’s</a:t>
            </a:r>
          </a:p>
          <a:p>
            <a:pPr lvl="1"/>
            <a:r>
              <a:rPr lang="de-DE" smtClean="0"/>
              <a:t>Am Ende einem Betreuer mitteilen, wie weit gekommen</a:t>
            </a:r>
          </a:p>
          <a:p>
            <a:pPr lvl="1"/>
            <a:endParaRPr lang="de-DE"/>
          </a:p>
          <a:p>
            <a:r>
              <a:rPr lang="de-DE" smtClean="0"/>
              <a:t>Gesamter Lehrgang + Aufgabenzettel erst am Freitag verfügbar + Lösungen (vielleicht)</a:t>
            </a:r>
          </a:p>
          <a:p>
            <a:endParaRPr lang="de-DE" smtClean="0"/>
          </a:p>
          <a:p>
            <a:endParaRPr lang="de-DE"/>
          </a:p>
          <a:p>
            <a:endParaRPr lang="de-DE" smtClean="0"/>
          </a:p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62431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Bearbeitung der Aufgaben I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smtClean="0"/>
              <a:t>Schwierigkeitsgrad von leicht bis schwer</a:t>
            </a:r>
          </a:p>
          <a:p>
            <a:r>
              <a:rPr lang="de-DE" smtClean="0"/>
              <a:t>Jede Aufgabe gründlich bearbeiten</a:t>
            </a:r>
          </a:p>
          <a:p>
            <a:pPr lvl="1"/>
            <a:r>
              <a:rPr lang="de-DE" smtClean="0"/>
              <a:t>Auch wenn du denkts sie ist zu einfach</a:t>
            </a:r>
          </a:p>
          <a:p>
            <a:pPr lvl="1"/>
            <a:r>
              <a:rPr lang="de-DE" smtClean="0"/>
              <a:t>Löse die Aufgabe korrekt und schnell</a:t>
            </a:r>
          </a:p>
          <a:p>
            <a:pPr marL="514350" indent="-457200"/>
            <a:r>
              <a:rPr lang="de-DE" smtClean="0"/>
              <a:t>Kontrolliere ob Aufgabe korrekt gelöst ist</a:t>
            </a:r>
          </a:p>
          <a:p>
            <a:pPr marL="914400" lvl="1" indent="-457200"/>
            <a:r>
              <a:rPr lang="de-DE" smtClean="0"/>
              <a:t>Ab Tag 2 sind zum Teil Testfälle mitgeliefert</a:t>
            </a:r>
          </a:p>
          <a:p>
            <a:pPr marL="914400" lvl="1" indent="-457200"/>
            <a:r>
              <a:rPr lang="de-DE" smtClean="0"/>
              <a:t>Ansonsten main() laufen lassen, Ausgaben analyisieren und selbst entscheiden ob korrekt gelöst</a:t>
            </a:r>
          </a:p>
          <a:p>
            <a:pPr marL="914400" lvl="1" indent="-457200"/>
            <a:r>
              <a:rPr lang="de-DE" smtClean="0"/>
              <a:t>Im Zweifelsfall Betreuer oder Nachbarn fragen</a:t>
            </a:r>
          </a:p>
          <a:p>
            <a:endParaRPr lang="de-DE" smtClean="0"/>
          </a:p>
          <a:p>
            <a:endParaRPr lang="de-DE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89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Bearbeitung der Aufgaben II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6707088" cy="4925144"/>
          </a:xfrm>
        </p:spPr>
        <p:txBody>
          <a:bodyPr>
            <a:normAutofit lnSpcReduction="10000"/>
          </a:bodyPr>
          <a:lstStyle/>
          <a:p>
            <a:r>
              <a:rPr lang="de-DE" smtClean="0"/>
              <a:t>Beim Nachbarn schauen</a:t>
            </a:r>
          </a:p>
          <a:p>
            <a:pPr lvl="1"/>
            <a:r>
              <a:rPr lang="de-DE" smtClean="0"/>
              <a:t>Ist erlaubt aber erst nachdem man selbst </a:t>
            </a:r>
            <a:r>
              <a:rPr lang="de-DE" b="1" i="1" smtClean="0">
                <a:solidFill>
                  <a:srgbClr val="7030A0"/>
                </a:solidFill>
              </a:rPr>
              <a:t>lange</a:t>
            </a:r>
            <a:r>
              <a:rPr lang="de-DE" smtClean="0"/>
              <a:t> herum probiert hat</a:t>
            </a:r>
          </a:p>
          <a:p>
            <a:pPr lvl="2"/>
            <a:r>
              <a:rPr lang="de-DE" b="1" smtClean="0">
                <a:solidFill>
                  <a:srgbClr val="C00000"/>
                </a:solidFill>
              </a:rPr>
              <a:t>Falsch </a:t>
            </a:r>
            <a:r>
              <a:rPr lang="de-DE" smtClean="0"/>
              <a:t>Code der Kommilitonin ansschauen, sich vielleicht erklären lassen, und verstehen =&gt; nächste Aufgabe</a:t>
            </a:r>
          </a:p>
          <a:p>
            <a:pPr lvl="2"/>
            <a:r>
              <a:rPr lang="de-DE" b="1" smtClean="0">
                <a:solidFill>
                  <a:srgbClr val="00B050"/>
                </a:solidFill>
              </a:rPr>
              <a:t>Richtig</a:t>
            </a:r>
            <a:r>
              <a:rPr lang="de-DE" smtClean="0"/>
              <a:t> Wie oben, aber: In jedem Fall am eigenen Rechner eintippen und laufen lassen</a:t>
            </a:r>
          </a:p>
          <a:p>
            <a:r>
              <a:rPr lang="de-DE" smtClean="0"/>
              <a:t>Helfe deinen Kommilitonen</a:t>
            </a:r>
          </a:p>
          <a:p>
            <a:pPr lvl="1"/>
            <a:r>
              <a:rPr lang="de-DE" smtClean="0"/>
              <a:t>Wieso? =&gt; Einfach so!</a:t>
            </a:r>
          </a:p>
          <a:p>
            <a:pPr lvl="2"/>
            <a:endParaRPr lang="de-DE" smtClean="0"/>
          </a:p>
          <a:p>
            <a:pPr marL="914400" lvl="2" indent="0">
              <a:buNone/>
            </a:pPr>
            <a:endParaRPr lang="de-DE" smtClean="0"/>
          </a:p>
          <a:p>
            <a:endParaRPr lang="de-DE" smtClean="0"/>
          </a:p>
          <a:p>
            <a:endParaRPr lang="de-DE" smtClean="0"/>
          </a:p>
          <a:p>
            <a:endParaRPr lang="de-DE"/>
          </a:p>
          <a:p>
            <a:endParaRPr lang="en-US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2" t="5525" r="31265"/>
          <a:stretch/>
        </p:blipFill>
        <p:spPr>
          <a:xfrm>
            <a:off x="7308304" y="1844824"/>
            <a:ext cx="1656184" cy="450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85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Bearbeitung der Aufgaben III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smtClean="0"/>
              <a:t>Was wenn ich es einfach nicht hinbekomme?</a:t>
            </a:r>
          </a:p>
          <a:p>
            <a:pPr lvl="1"/>
            <a:r>
              <a:rPr lang="de-DE"/>
              <a:t>Versuch es </a:t>
            </a:r>
            <a:r>
              <a:rPr lang="de-DE" smtClean="0"/>
              <a:t>nochmal!</a:t>
            </a:r>
            <a:endParaRPr lang="de-DE"/>
          </a:p>
          <a:p>
            <a:pPr lvl="1"/>
            <a:r>
              <a:rPr lang="de-DE"/>
              <a:t>F</a:t>
            </a:r>
            <a:r>
              <a:rPr lang="de-DE" smtClean="0"/>
              <a:t>rag um Hilfe (Betreuer, Nachbar)</a:t>
            </a:r>
          </a:p>
          <a:p>
            <a:pPr lvl="1"/>
            <a:r>
              <a:rPr lang="de-DE" smtClean="0"/>
              <a:t>Freu dich über kleine Erfolge</a:t>
            </a:r>
          </a:p>
          <a:p>
            <a:endParaRPr lang="de-DE" smtClean="0"/>
          </a:p>
          <a:p>
            <a:r>
              <a:rPr lang="de-DE" smtClean="0"/>
              <a:t>Was wenn ich am Ende des Tages nicht fertig werde mit allen Aufgaben?</a:t>
            </a:r>
          </a:p>
          <a:p>
            <a:pPr lvl="1"/>
            <a:r>
              <a:rPr lang="de-DE" smtClean="0"/>
              <a:t>Ist bei den meisten zu erwarten,</a:t>
            </a:r>
          </a:p>
          <a:p>
            <a:pPr lvl="1"/>
            <a:r>
              <a:rPr lang="de-DE" smtClean="0"/>
              <a:t>Verbleibende Aufgaben als weiteres Übungsmaterial</a:t>
            </a:r>
          </a:p>
          <a:p>
            <a:pPr lvl="1"/>
            <a:r>
              <a:rPr lang="de-DE" b="1" smtClean="0">
                <a:solidFill>
                  <a:srgbClr val="00B050"/>
                </a:solidFill>
              </a:rPr>
              <a:t>Nächster Tag: Mit neuem Blatt starten</a:t>
            </a:r>
          </a:p>
          <a:p>
            <a:endParaRPr lang="de-DE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4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Programmierkurs</Template>
  <TotalTime>0</TotalTime>
  <Words>825</Words>
  <Application>Microsoft Office PowerPoint</Application>
  <PresentationFormat>Bildschirmpräsentation (4:3)</PresentationFormat>
  <Paragraphs>171</Paragraphs>
  <Slides>20</Slides>
  <Notes>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1" baseType="lpstr">
      <vt:lpstr>Office-Design</vt:lpstr>
      <vt:lpstr>Javacrashkurs Semesterferien FSS 2012 10000 Zeilen Java in 4 Tagen   Lehrstuhl Stuckenschmidt   </vt:lpstr>
      <vt:lpstr>Hintergrund &amp; Motivation</vt:lpstr>
      <vt:lpstr>Hintergrund &amp; Motivation</vt:lpstr>
      <vt:lpstr>Hintergrund &amp; Motivation</vt:lpstr>
      <vt:lpstr>Moralpredigt …</vt:lpstr>
      <vt:lpstr>Jeder Tag = eine neue Herausforderung</vt:lpstr>
      <vt:lpstr>Bearbeitung der Aufgaben I</vt:lpstr>
      <vt:lpstr>Bearbeitung der Aufgaben II</vt:lpstr>
      <vt:lpstr>Bearbeitung der Aufgaben III</vt:lpstr>
      <vt:lpstr>Bearbeitung der Aufgaben IV</vt:lpstr>
      <vt:lpstr>Bearbeitung der Aufgaben V</vt:lpstr>
      <vt:lpstr>Tag 1 - Inhalt</vt:lpstr>
      <vt:lpstr>Tag 2 - Inhalt</vt:lpstr>
      <vt:lpstr>Tag 2 - Beispielaufgabe</vt:lpstr>
      <vt:lpstr>Tag 3 - Inhalt</vt:lpstr>
      <vt:lpstr>Tag 4 - Inhalt</vt:lpstr>
      <vt:lpstr>Lernziel insgesamt</vt:lpstr>
      <vt:lpstr>Weg zum Erfolg (nochmal Moralpredigt)</vt:lpstr>
      <vt:lpstr>Jeder Tag = eine neue Herausforderung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Lehrstuhl Stuckenschmidt Javakurs FSS 2012</dc:title>
  <dc:creator>tk</dc:creator>
  <cp:lastModifiedBy>Christian</cp:lastModifiedBy>
  <cp:revision>73</cp:revision>
  <dcterms:created xsi:type="dcterms:W3CDTF">2012-06-18T09:03:05Z</dcterms:created>
  <dcterms:modified xsi:type="dcterms:W3CDTF">2012-07-19T12:18:02Z</dcterms:modified>
</cp:coreProperties>
</file>